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85" r:id="rId2"/>
    <p:sldId id="539" r:id="rId3"/>
    <p:sldId id="542" r:id="rId4"/>
    <p:sldId id="541" r:id="rId5"/>
    <p:sldId id="543" r:id="rId6"/>
    <p:sldId id="544" r:id="rId7"/>
    <p:sldId id="546" r:id="rId8"/>
    <p:sldId id="547" r:id="rId9"/>
    <p:sldId id="549" r:id="rId10"/>
    <p:sldId id="548" r:id="rId11"/>
    <p:sldId id="509" r:id="rId12"/>
    <p:sldId id="554" r:id="rId13"/>
    <p:sldId id="553" r:id="rId14"/>
    <p:sldId id="536" r:id="rId15"/>
    <p:sldId id="551" r:id="rId16"/>
    <p:sldId id="552" r:id="rId1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078383"/>
    <a:srgbClr val="8B8C8E"/>
    <a:srgbClr val="FC1753"/>
    <a:srgbClr val="FD7699"/>
    <a:srgbClr val="CC0066"/>
    <a:srgbClr val="E4E4E4"/>
    <a:srgbClr val="FFFFFF"/>
    <a:srgbClr val="02C2B0"/>
    <a:srgbClr val="ED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404" autoAdjust="0"/>
  </p:normalViewPr>
  <p:slideViewPr>
    <p:cSldViewPr snapToGrid="0" showGuides="1">
      <p:cViewPr varScale="1">
        <p:scale>
          <a:sx n="111" d="100"/>
          <a:sy n="111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1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6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6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4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0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8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instagram.com/nmt.zno.2023kh/?igshid=YmMyMTA2M2Y%3D" TargetMode="External"/><Relationship Id="rId4" Type="http://schemas.openxmlformats.org/officeDocument/2006/relationships/hyperlink" Target="https://t.me/znonmt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158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1852" y="905419"/>
            <a:ext cx="84226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Кожна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копія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документа, яку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потенційний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НМТ буде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завантажувати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в персональному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, повинна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бути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сканованою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сфотографованою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копією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оригіналу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окремого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файла 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форматі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F24E5E"/>
                </a:solidFill>
                <a:latin typeface="Arial" panose="020B0604020202020204" pitchFamily="34" charset="0"/>
              </a:rPr>
              <a:t>.</a:t>
            </a:r>
            <a:r>
              <a:rPr lang="en-US" sz="3200" dirty="0" err="1">
                <a:solidFill>
                  <a:srgbClr val="F24E5E"/>
                </a:solidFill>
                <a:latin typeface="Arial" panose="020B0604020202020204" pitchFamily="34" charset="0"/>
              </a:rPr>
              <a:t>png</a:t>
            </a:r>
            <a:r>
              <a:rPr lang="en-US" sz="3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</a:rPr>
              <a:t>або</a:t>
            </a:r>
            <a:r>
              <a:rPr lang="ru-RU" sz="3200" dirty="0">
                <a:solidFill>
                  <a:srgbClr val="F24E5E"/>
                </a:solidFill>
                <a:latin typeface="Arial" panose="020B0604020202020204" pitchFamily="34" charset="0"/>
              </a:rPr>
              <a:t> .</a:t>
            </a:r>
            <a:r>
              <a:rPr lang="en-US" sz="3200" dirty="0">
                <a:solidFill>
                  <a:srgbClr val="F24E5E"/>
                </a:solidFill>
                <a:latin typeface="Arial" panose="020B0604020202020204" pitchFamily="34" charset="0"/>
              </a:rPr>
              <a:t>jpg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не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більше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1 Мб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; </a:t>
            </a:r>
            <a:endParaRPr lang="ru-RU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зображення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повинно бути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чітким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повнорозмірним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(без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обрізань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сторін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документа); текст на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зображенні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має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бути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розбірливим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вільно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читатися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28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4480" y="860970"/>
            <a:ext cx="907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0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У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паперовому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вигдляді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поштою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до ХРЦОЯО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документи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надсилати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НЕ ПОТР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ІБНО</a:t>
            </a:r>
            <a:endParaRPr lang="uk-UA" sz="1600" b="1" dirty="0">
              <a:solidFill>
                <a:srgbClr val="F24E5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1642" y="2524052"/>
            <a:ext cx="8985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Оброблення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триває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довше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семи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календарних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днів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із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дня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надсилання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абітурієнтом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 </a:t>
            </a:r>
            <a:endParaRPr lang="ru-RU" sz="1600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За 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результатами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оброблення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регіональний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приймає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одне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з таких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рішень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підтвердити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реєстрацію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повідомити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про потребу в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доопрацюванні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наданої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ним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та/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копій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відмовити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Рішення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регіонального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буде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розміщено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учасника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9" y="644362"/>
            <a:ext cx="2311446" cy="180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91" y="2524052"/>
            <a:ext cx="2311446" cy="2094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91" y="4689710"/>
            <a:ext cx="2297898" cy="2061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911642" y="5501762"/>
            <a:ext cx="9072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разі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підтвердження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регіональним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центром 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 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 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учасника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з’явиться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сформувати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Сертифікат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523220"/>
            <a:ext cx="11377061" cy="63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773" y="1907638"/>
            <a:ext cx="10703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Після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надсилання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обробку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до 7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травня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в персональному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буде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вносити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зміни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до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про</a:t>
            </a:r>
            <a:r>
              <a:rPr lang="ru-RU" sz="2400" dirty="0" smtClean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назву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предмета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додаткового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блоку, з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якого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вступник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бажає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пройти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тестування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населений пункт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Україні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за кордоном, де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він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перебуватиме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проведення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НМТ;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потребу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проходженні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НМТ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під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час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додаткових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сесій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. </a:t>
            </a:r>
            <a:endParaRPr lang="ru-RU" sz="24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0042" y="706530"/>
            <a:ext cx="9278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Чи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можна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внести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зміни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до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реєстраційних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даних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АБІНЕТ КЕРІВНИКА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780241"/>
            <a:ext cx="4856480" cy="33566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52720" y="794721"/>
            <a:ext cx="660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Оновлені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логіни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паролі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 до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кабінету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Актуалізація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закладу освіти – автоматично через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базу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освіти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(ЕДЕБО)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перебігу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???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знеособлені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uk-UA" b="1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ПІДГОТОВКА ДО РЕЄСТРАЦІЇ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74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447675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ПУНКТИ РЕЄСТРАЦІЇ </a:t>
            </a:r>
            <a:endParaRPr lang="uk-UA" sz="26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78072"/>
              </p:ext>
            </p:extLst>
          </p:nvPr>
        </p:nvGraphicFramePr>
        <p:xfrm>
          <a:off x="2454442" y="616017"/>
          <a:ext cx="7921591" cy="61417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38954">
                  <a:extLst>
                    <a:ext uri="{9D8B030D-6E8A-4147-A177-3AD203B41FA5}">
                      <a16:colId xmlns:a16="http://schemas.microsoft.com/office/drawing/2014/main" val="3286365222"/>
                    </a:ext>
                  </a:extLst>
                </a:gridCol>
                <a:gridCol w="1944029">
                  <a:extLst>
                    <a:ext uri="{9D8B030D-6E8A-4147-A177-3AD203B41FA5}">
                      <a16:colId xmlns:a16="http://schemas.microsoft.com/office/drawing/2014/main" val="4215538921"/>
                    </a:ext>
                  </a:extLst>
                </a:gridCol>
                <a:gridCol w="2248198">
                  <a:extLst>
                    <a:ext uri="{9D8B030D-6E8A-4147-A177-3AD203B41FA5}">
                      <a16:colId xmlns:a16="http://schemas.microsoft.com/office/drawing/2014/main" val="1117102824"/>
                    </a:ext>
                  </a:extLst>
                </a:gridCol>
                <a:gridCol w="1256346">
                  <a:extLst>
                    <a:ext uri="{9D8B030D-6E8A-4147-A177-3AD203B41FA5}">
                      <a16:colId xmlns:a16="http://schemas.microsoft.com/office/drawing/2014/main" val="2340664723"/>
                    </a:ext>
                  </a:extLst>
                </a:gridCol>
                <a:gridCol w="1534064">
                  <a:extLst>
                    <a:ext uri="{9D8B030D-6E8A-4147-A177-3AD203B41FA5}">
                      <a16:colId xmlns:a16="http://schemas.microsoft.com/office/drawing/2014/main" val="3767135484"/>
                    </a:ext>
                  </a:extLst>
                </a:gridCol>
              </a:tblGrid>
              <a:tr h="9584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м.Суми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Комунальний заклад Сумський обласний інститут післядипломної педагогічної освіти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вул. Римського-Корсакова, 5,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м. Суми, Сумська область, 40007 (гуртжиток, 1 поверх, кім.113)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(0542) 33 03 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</a:rPr>
                        <a:t>понеділок-четвер</a:t>
                      </a:r>
                      <a:r>
                        <a:rPr lang="ru-RU" sz="1200" u="none" strike="noStrike" dirty="0">
                          <a:effectLst/>
                        </a:rPr>
                        <a:t>     08.00-17.00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err="1">
                          <a:effectLst/>
                        </a:rPr>
                        <a:t>п’ятниця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08.00-15.45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      </a:t>
                      </a:r>
                      <a:r>
                        <a:rPr lang="ru-RU" sz="1200" u="none" strike="noStrike" dirty="0" err="1">
                          <a:effectLst/>
                        </a:rPr>
                        <a:t>перерва</a:t>
                      </a:r>
                      <a:r>
                        <a:rPr lang="ru-RU" sz="1200" u="none" strike="noStrike" dirty="0">
                          <a:effectLst/>
                        </a:rPr>
                        <a:t>                  12.30-13.30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extLst>
                  <a:ext uri="{0D108BD9-81ED-4DB2-BD59-A6C34878D82A}">
                    <a16:rowId xmlns:a16="http://schemas.microsoft.com/office/drawing/2014/main" val="3641249636"/>
                  </a:ext>
                </a:extLst>
              </a:tr>
              <a:tr h="810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</a:rPr>
                        <a:t>м.Суми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Сумський державний педагогічний університет імені А.С. Макаренка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вул. Роменська, 87, м. Суми, Сумська область,40002, факультет іноземної та слов’янської філології, 1 поверх, кім. 150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(0542) 22 12 44  (093) 256 67 28  (099) 601 07 23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Понеділок –п’ятниця            9.00-16.00          перерва                  13.00-13.30         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extLst>
                  <a:ext uri="{0D108BD9-81ED-4DB2-BD59-A6C34878D82A}">
                    <a16:rowId xmlns:a16="http://schemas.microsoft.com/office/drawing/2014/main" val="2094246639"/>
                  </a:ext>
                </a:extLst>
              </a:tr>
              <a:tr h="648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м.Суми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Сумський державний університет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вул. Римського-Корсакова, 2,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м. Суми, Сумська область, 40007 (корпус Ц, 3 поверх, кім. 339А)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(0542) 68 78 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Понеділок –п’ятниця            9.00-17.00          перерва                  12.00-13.00         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extLst>
                  <a:ext uri="{0D108BD9-81ED-4DB2-BD59-A6C34878D82A}">
                    <a16:rowId xmlns:a16="http://schemas.microsoft.com/office/drawing/2014/main" val="3838731627"/>
                  </a:ext>
                </a:extLst>
              </a:tr>
              <a:tr h="648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м.Суми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Сумський державний університет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вул. Петропавлівська, 57, м. Суми, Сумська область, 40014 (корпус 2, 1 поверх, кім. 136)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(0542) 68 78 42 (0542) 66 51 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Понеділок –п’ятниця            9.00-17.00          перерва                  12.00-13.00         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extLst>
                  <a:ext uri="{0D108BD9-81ED-4DB2-BD59-A6C34878D82A}">
                    <a16:rowId xmlns:a16="http://schemas.microsoft.com/office/drawing/2014/main" val="2311162070"/>
                  </a:ext>
                </a:extLst>
              </a:tr>
              <a:tr h="8339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м.Конотоп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Відокремлений структурний підрозділ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«Класичний фаховий коледж Сумського державного університету»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просп. Миру, 24,  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м. Конотоп, Сумська область, 41615 (1 поверх, кім.116)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(05447) 2 50 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Понеділок –п’ятниця            9.00-15.00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extLst>
                  <a:ext uri="{0D108BD9-81ED-4DB2-BD59-A6C34878D82A}">
                    <a16:rowId xmlns:a16="http://schemas.microsoft.com/office/drawing/2014/main" val="4222892395"/>
                  </a:ext>
                </a:extLst>
              </a:tr>
              <a:tr h="9660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м.Глухів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Відокремлений структурний підрозділ «Глухівський агротехнічний фаховий коледж Сумського національного аграрного університету»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вул. Терещенків, 36, м. Глухів, Сумська область, 41400 (1 поверх, кім. 6)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(05444) 3 32 71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(095) 707 46 68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(068) 481 75 51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Понеділок –п’ятниця            8.00-16.30          перерва                  12.00-12.30         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extLst>
                  <a:ext uri="{0D108BD9-81ED-4DB2-BD59-A6C34878D82A}">
                    <a16:rowId xmlns:a16="http://schemas.microsoft.com/office/drawing/2014/main" val="803933673"/>
                  </a:ext>
                </a:extLst>
              </a:tr>
              <a:tr h="648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м.Шостка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Шосткинський інститут Сумського державного університету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вул. Леоніда Каденюка, 1,         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м. Шостка, Сумська область, 41100 (1 поверх, кім. 113)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(050) 537 78 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</a:rPr>
                        <a:t>Понеділок</a:t>
                      </a:r>
                      <a:r>
                        <a:rPr lang="ru-RU" sz="1200" u="none" strike="noStrike" dirty="0">
                          <a:effectLst/>
                        </a:rPr>
                        <a:t> –</a:t>
                      </a:r>
                      <a:r>
                        <a:rPr lang="ru-RU" sz="1200" u="none" strike="noStrike" dirty="0" err="1">
                          <a:effectLst/>
                        </a:rPr>
                        <a:t>п’ятниця</a:t>
                      </a:r>
                      <a:r>
                        <a:rPr lang="ru-RU" sz="1200" u="none" strike="noStrike" dirty="0">
                          <a:effectLst/>
                        </a:rPr>
                        <a:t>            9.00-16.00          </a:t>
                      </a:r>
                      <a:r>
                        <a:rPr lang="ru-RU" sz="1200" u="none" strike="noStrike" dirty="0" err="1">
                          <a:effectLst/>
                        </a:rPr>
                        <a:t>перерва</a:t>
                      </a:r>
                      <a:r>
                        <a:rPr lang="ru-RU" sz="1200" u="none" strike="noStrike" dirty="0">
                          <a:effectLst/>
                        </a:rPr>
                        <a:t>                  13.00-14.00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9" marR="4569" marT="4569" marB="0"/>
                </a:tc>
                <a:extLst>
                  <a:ext uri="{0D108BD9-81ED-4DB2-BD59-A6C34878D82A}">
                    <a16:rowId xmlns:a16="http://schemas.microsoft.com/office/drawing/2014/main" val="182460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2542923" cy="7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 rot="5400000">
            <a:off x="-8271303" y="-752155"/>
            <a:ext cx="10285328" cy="96939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5640" y="746548"/>
            <a:ext cx="11684000" cy="441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endParaRPr lang="uk-UA" sz="2667" dirty="0" smtClean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Консультації щодо питань НМТ </a:t>
            </a:r>
          </a:p>
          <a:p>
            <a:pPr algn="ctr" fontAlgn="base">
              <a:lnSpc>
                <a:spcPct val="107000"/>
              </a:lnSpc>
            </a:pPr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телефони: 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099-115-38-18, 063-682-82-10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електронна адреса: 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ffice</a:t>
            </a:r>
            <a:r>
              <a:rPr lang="uk-U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@zno-kharkiv.org.ua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телеграм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ЗНО/НМТ 2023  </a:t>
            </a:r>
            <a:r>
              <a:rPr lang="uk-UA" sz="1600" u="sng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https://t.me/znonmt2023</a:t>
            </a:r>
            <a:r>
              <a:rPr lang="uk-UA" sz="1600" u="sng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   інстаграм: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nmt.zno.2023kh</a:t>
            </a:r>
            <a:r>
              <a:rPr lang="en-US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https://www.instagram.com/nmt.zno.2023kh/?igshid=YmMyMTA2M2Y%3D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uk-UA" sz="933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Телеграмма – Бесплатные иконки: социальные медиа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6" name="AutoShape 4" descr="Телеграмма – Бесплатные иконки: социальные медиа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pic>
        <p:nvPicPr>
          <p:cNvPr id="8" name="Рисунок 7" descr="Instagram – Бесплатные иконки: социальные меди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668867" y="4241800"/>
            <a:ext cx="267123" cy="24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Значок телеграмма - Png картинки и иконки без фон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3758232"/>
            <a:ext cx="260350" cy="26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3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20"/>
            <a:ext cx="12192000" cy="52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5934" y="656470"/>
            <a:ext cx="8462644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Які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саме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дані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потрібно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буде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вводити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кабінеті</a:t>
            </a:r>
            <a:r>
              <a:rPr lang="ru-RU" sz="24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? </a:t>
            </a:r>
            <a:endParaRPr lang="ru-RU" sz="2400" b="1" dirty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Прізвище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ім’я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по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батькові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Число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Тип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серію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та номер документа,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посвідчує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особу,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підставі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реєстрація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РНОКПП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–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крім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категорій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Номери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контактних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телефонів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Адресу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електронної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пошти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комунікації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учасника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Українським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регіональними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центрами оцінювання якості освіти;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Категорію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поточного року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минулих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Відомості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про заклад освіти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поточного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року,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завершують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здобуття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закладі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9" y="867761"/>
            <a:ext cx="1810003" cy="182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8" y="3032648"/>
            <a:ext cx="1810003" cy="174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64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5176" y="867761"/>
            <a:ext cx="80568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9.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Назву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предмета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додаткового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блоку, з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якого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абітурієнт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бажає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пройти тестування (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біологія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іноземна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мова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історія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фізика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хімія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10.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про населений пункт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перебуватиме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абітурієнт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закордонний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населений пункт,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бажає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пройти НМТ (з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визначеного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переліку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11.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 потребу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сесій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12.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 потребу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освітніми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потребами,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зумовленими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станом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здоров’я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9" y="867761"/>
            <a:ext cx="1810003" cy="182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8" y="3032648"/>
            <a:ext cx="1810003" cy="174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3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2451" y="729963"/>
            <a:ext cx="92402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Які документи потрібно завантажити до персонального кабінету ОБОВ'ЯЗКОВО</a:t>
            </a:r>
          </a:p>
          <a:p>
            <a:pPr algn="ctr">
              <a:lnSpc>
                <a:spcPct val="150000"/>
              </a:lnSpc>
            </a:pPr>
            <a:endParaRPr lang="uk-UA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r>
              <a:rPr lang="uk-UA" sz="2400" dirty="0" smtClean="0">
                <a:solidFill>
                  <a:srgbClr val="0D0D0D"/>
                </a:solidFill>
                <a:latin typeface="Arial" panose="020B0604020202020204" pitchFamily="34" charset="0"/>
              </a:rPr>
              <a:t>1. </a:t>
            </a:r>
            <a:r>
              <a:rPr lang="uk-UA" sz="2400" dirty="0" smtClean="0"/>
              <a:t>паспорт (або інший документ, що посвідчує особу);</a:t>
            </a:r>
          </a:p>
          <a:p>
            <a:r>
              <a:rPr lang="uk-UA" sz="2400" dirty="0" smtClean="0"/>
              <a:t>2. довідку з місця навчання, яка підтверджує, що особа завершує здобуття повної загальної середньої освіти у 2023 році (для випускників поточного року)</a:t>
            </a:r>
          </a:p>
          <a:p>
            <a:pPr algn="ctr"/>
            <a:r>
              <a:rPr lang="uk-UA" sz="2400" dirty="0" smtClean="0"/>
              <a:t>або</a:t>
            </a:r>
          </a:p>
          <a:p>
            <a:r>
              <a:rPr lang="uk-UA" sz="2400" dirty="0" smtClean="0"/>
              <a:t>      документ про повну загальну середню освіту (для випускників минулих років);</a:t>
            </a:r>
          </a:p>
          <a:p>
            <a:r>
              <a:rPr lang="uk-UA" sz="2400" dirty="0" smtClean="0"/>
              <a:t>3.   документ, що підтвердить наявність реєстраційного номера облікової картки  платника податків</a:t>
            </a:r>
          </a:p>
          <a:p>
            <a:pPr algn="ctr"/>
            <a:r>
              <a:rPr lang="uk-UA" sz="2400" dirty="0" smtClean="0"/>
              <a:t>або</a:t>
            </a:r>
          </a:p>
          <a:p>
            <a:r>
              <a:rPr lang="uk-UA" sz="2400" dirty="0" smtClean="0"/>
              <a:t>       документ, що підтвердить причину невнесення інформації про РНОКПП (для  осіб, які відмовилися від прийняття РНОКПП);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Зразки документів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83" y="875898"/>
            <a:ext cx="9215237" cy="5144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83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Зразки документів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44" t="57" r="4146" b="13753"/>
          <a:stretch/>
        </p:blipFill>
        <p:spPr>
          <a:xfrm>
            <a:off x="3929780" y="689810"/>
            <a:ext cx="6563361" cy="60147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150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8594" y="843266"/>
            <a:ext cx="89103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</a:rPr>
              <a:t>Які документи потрібно завантажити до персонального кабінету </a:t>
            </a:r>
            <a:endParaRPr lang="uk-UA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ЗА ПОТРЕБИ</a:t>
            </a:r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/>
              <a:t>медичний</a:t>
            </a:r>
            <a:r>
              <a:rPr lang="ru-RU" sz="2400" dirty="0" smtClean="0"/>
              <a:t> </a:t>
            </a:r>
            <a:r>
              <a:rPr lang="ru-RU" sz="2400" dirty="0" err="1"/>
              <a:t>висновок</a:t>
            </a:r>
            <a:r>
              <a:rPr lang="ru-RU" sz="2400" dirty="0"/>
              <a:t> за формою № 086-3/о;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документ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підтверджує</a:t>
            </a:r>
            <a:r>
              <a:rPr lang="ru-RU" sz="2400" dirty="0"/>
              <a:t> причину, яка </a:t>
            </a:r>
            <a:r>
              <a:rPr lang="ru-RU" sz="2400" dirty="0" err="1"/>
              <a:t>унеможливлює</a:t>
            </a:r>
            <a:r>
              <a:rPr lang="ru-RU" sz="2400" dirty="0"/>
              <a:t> участь в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сесіях</a:t>
            </a:r>
            <a:r>
              <a:rPr lang="ru-RU" sz="2400" dirty="0"/>
              <a:t> НМТ</a:t>
            </a:r>
            <a:r>
              <a:rPr lang="ru-RU" sz="24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документ,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підтверджує</a:t>
            </a:r>
            <a:r>
              <a:rPr lang="ru-RU" sz="2400" dirty="0"/>
              <a:t> причину </a:t>
            </a:r>
            <a:r>
              <a:rPr lang="ru-RU" sz="2400" dirty="0" err="1"/>
              <a:t>розбіжностей</a:t>
            </a:r>
            <a:r>
              <a:rPr lang="ru-RU" sz="2400" dirty="0"/>
              <a:t> у </a:t>
            </a:r>
            <a:r>
              <a:rPr lang="ru-RU" sz="2400" dirty="0" err="1"/>
              <a:t>персональних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;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/>
              <a:t>нотаріально</a:t>
            </a:r>
            <a:r>
              <a:rPr lang="ru-RU" sz="2400" dirty="0" smtClean="0"/>
              <a:t> </a:t>
            </a:r>
            <a:r>
              <a:rPr lang="ru-RU" sz="2400" dirty="0" err="1"/>
              <a:t>засвідчений</a:t>
            </a:r>
            <a:r>
              <a:rPr lang="ru-RU" sz="2400" dirty="0"/>
              <a:t> переклад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, </a:t>
            </a:r>
            <a:r>
              <a:rPr lang="ru-RU" sz="2400" dirty="0" err="1"/>
              <a:t>наданих</a:t>
            </a:r>
            <a:r>
              <a:rPr lang="ru-RU" sz="2400" dirty="0"/>
              <a:t> для </a:t>
            </a:r>
            <a:r>
              <a:rPr lang="ru-RU" sz="2400" dirty="0" err="1" smtClean="0"/>
              <a:t>реєстрації</a:t>
            </a:r>
            <a:endParaRPr lang="ru-RU" sz="20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медичного висновку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7109" t="19584" r="34987" b="12643"/>
          <a:stretch/>
        </p:blipFill>
        <p:spPr bwMode="auto">
          <a:xfrm>
            <a:off x="367468" y="573009"/>
            <a:ext cx="5050565" cy="621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961" t="18106" r="9043" b="18421"/>
          <a:stretch/>
        </p:blipFill>
        <p:spPr>
          <a:xfrm>
            <a:off x="6284533" y="742269"/>
            <a:ext cx="5805753" cy="3826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51215" y="1981199"/>
            <a:ext cx="551180" cy="400051"/>
          </a:xfrm>
          <a:prstGeom prst="rect">
            <a:avLst/>
          </a:prstGeom>
          <a:noFill/>
          <a:ln w="28575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4211" y="2381250"/>
            <a:ext cx="10099114" cy="2207842"/>
          </a:xfrm>
          <a:prstGeom prst="straightConnector1">
            <a:avLst/>
          </a:prstGeom>
          <a:ln w="4445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332" y="4568774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30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15558</TotalTime>
  <Words>773</Words>
  <Application>Microsoft Office PowerPoint</Application>
  <PresentationFormat>Широкоэкранный</PresentationFormat>
  <Paragraphs>125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ADMIN</cp:lastModifiedBy>
  <cp:revision>577</cp:revision>
  <cp:lastPrinted>2020-01-17T08:39:43Z</cp:lastPrinted>
  <dcterms:created xsi:type="dcterms:W3CDTF">2019-04-04T08:53:31Z</dcterms:created>
  <dcterms:modified xsi:type="dcterms:W3CDTF">2023-04-04T05:32:12Z</dcterms:modified>
</cp:coreProperties>
</file>