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0" r:id="rId2"/>
    <p:sldId id="406" r:id="rId3"/>
    <p:sldId id="404" r:id="rId4"/>
    <p:sldId id="386" r:id="rId5"/>
    <p:sldId id="398" r:id="rId6"/>
    <p:sldId id="399" r:id="rId7"/>
    <p:sldId id="400" r:id="rId8"/>
    <p:sldId id="392" r:id="rId9"/>
    <p:sldId id="401" r:id="rId10"/>
    <p:sldId id="397" r:id="rId11"/>
    <p:sldId id="394" r:id="rId12"/>
    <p:sldId id="405" r:id="rId13"/>
    <p:sldId id="374" r:id="rId14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ED888E"/>
    <a:srgbClr val="D7D7D9"/>
    <a:srgbClr val="FD4664"/>
    <a:srgbClr val="606060"/>
    <a:srgbClr val="8FC8C4"/>
    <a:srgbClr val="39393A"/>
    <a:srgbClr val="6D6E70"/>
    <a:srgbClr val="361971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408" autoAdjust="0"/>
  </p:normalViewPr>
  <p:slideViewPr>
    <p:cSldViewPr snapToGrid="0" showGuides="1">
      <p:cViewPr varScale="1">
        <p:scale>
          <a:sx n="111" d="100"/>
          <a:sy n="111" d="100"/>
        </p:scale>
        <p:origin x="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F6ACE5D-7A6F-4231-95BB-00235C2D4B7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03A4963-4C50-4771-BB51-D518A9A09A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566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61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3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2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605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2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8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22.12.2020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hyperlink" Target="https://t.me/zno2020k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no-kharkiv.org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94" y="2535032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ЗНО-2021</a:t>
            </a:r>
            <a:endParaRPr lang="uk-UA" sz="72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9743" y="3774522"/>
            <a:ext cx="11269473" cy="9525"/>
          </a:xfrm>
          <a:prstGeom prst="line">
            <a:avLst/>
          </a:prstGeom>
          <a:ln w="63500">
            <a:solidFill>
              <a:srgbClr val="8FC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1027" y="4066402"/>
            <a:ext cx="1184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36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собливості проведення та реєстрації</a:t>
            </a:r>
            <a:endParaRPr lang="uk-UA" sz="36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7"/>
            <a:ext cx="10033553" cy="785282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Після завантаження заяви потрібно роздрукувати реквізити для сплати  в особистому кабінеті та здійснити оплату послуги </a:t>
            </a:r>
            <a:r>
              <a:rPr lang="uk-UA" sz="2400" b="1" dirty="0" smtClean="0">
                <a:solidFill>
                  <a:srgbClr val="C00000"/>
                </a:solidFill>
              </a:rPr>
              <a:t>з 05 - 22 </a:t>
            </a:r>
            <a:r>
              <a:rPr lang="uk-UA" sz="2400" b="1" smtClean="0">
                <a:solidFill>
                  <a:srgbClr val="C00000"/>
                </a:solidFill>
              </a:rPr>
              <a:t>січня  2021 року</a:t>
            </a:r>
            <a:endParaRPr lang="uk-U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0829" y="2010207"/>
            <a:ext cx="3225042" cy="3691346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реквізитами</a:t>
            </a:r>
          </a:p>
          <a:p>
            <a:pPr algn="ctr">
              <a:defRPr/>
            </a:pP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оплатити 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послугу через фінансові установи, електронний платіжний засіб, термінали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самообслуговування 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 протягом трьох робочих днів із дня створення реєстраційної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</a:t>
            </a:r>
            <a:endParaRPr lang="uk-UA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57863" y="2010207"/>
            <a:ext cx="2925877" cy="369134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Послугу можна оплатити 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uk-U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 в особистому кабінеті 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за реквізитами, які </a:t>
            </a:r>
            <a:r>
              <a:rPr lang="uk-U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 роздрукувати 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1450" t="61667" r="38510" b="16733"/>
          <a:stretch/>
        </p:blipFill>
        <p:spPr bwMode="auto">
          <a:xfrm>
            <a:off x="4717295" y="2026799"/>
            <a:ext cx="2976113" cy="2596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59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7863" y="1715035"/>
            <a:ext cx="10187289" cy="1064956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 пробного ЗНО повинен в особистому кабінеті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перевірити статус реєстрації!</a:t>
            </a:r>
          </a:p>
          <a:p>
            <a:pPr algn="ctr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дії виконано правильно і ХРЦОЯО підтвердить заяву та оплату, </a:t>
            </a:r>
          </a:p>
          <a:p>
            <a:pPr algn="ctr" fontAlgn="base"/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пункти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 зеленого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862" y="786931"/>
            <a:ext cx="10187289" cy="769900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Перевірка статусів обробки реєстраційної заяви та оплати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25.01.2021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68" y="2844646"/>
            <a:ext cx="707231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2088" y="2456747"/>
            <a:ext cx="10302948" cy="999148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для проходження пробного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автоматичної реєстрації для участі в основній сесії зовнішнього незалежного оцінювання.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2088" y="3727052"/>
            <a:ext cx="10302948" cy="1014041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пробного ЗНО 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будуть зараховані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оцінки за державну підсумкову атестацію та не будуть використані для участі в конкурсному відборі під час вступу до закладів вищої освіти.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2088" y="980236"/>
            <a:ext cx="10302948" cy="1184740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проходить з метою ознайомлення всіх охочих із процедурою проведення зовнішнього незалежного оцінювання, структурою та змістом тестового зошита, порядком доступу до пункту тестування та робочого місця.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є обов’язковим.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2088" y="5130028"/>
            <a:ext cx="10302948" cy="1014041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Особа, яка реєструється для проходження пробного ЗНО може обрати будь-який населений пункт із запропонованого переліку Полтавської, Сумської, Харківської областей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" y="322225"/>
            <a:ext cx="2924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24175" y="488950"/>
            <a:ext cx="71882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>
                <a:solidFill>
                  <a:srgbClr val="ED888E"/>
                </a:solidFill>
                <a:cs typeface="Arial" panose="020B0604020202020204" pitchFamily="34" charset="0"/>
              </a:rPr>
              <a:t>інформаційної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 705-07-37; (097) 83-23-496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технічної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 705-15-48</a:t>
            </a:r>
            <a:endParaRPr kumimoji="1" lang="uk-UA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пошта</a:t>
            </a:r>
            <a:r>
              <a:rPr kumimoji="1" lang="en-US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пробного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ЗНО: 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help@zno-kharkiv.org.ua</a:t>
            </a:r>
            <a:r>
              <a:rPr kumimoji="1" lang="uk-UA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kumimoji="1" lang="en-US" altLang="ru-RU" sz="2800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543465" y="5133403"/>
            <a:ext cx="12252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4000" dirty="0">
                <a:solidFill>
                  <a:schemeClr val="bg2">
                    <a:lumMod val="25000"/>
                  </a:schemeClr>
                </a:solidFill>
              </a:rPr>
              <a:t>Телеграм-канал ХРЦОЯО   </a:t>
            </a:r>
            <a:r>
              <a:rPr lang="uk-UA" altLang="ru-RU" sz="4000" dirty="0">
                <a:hlinkClick r:id="rId4"/>
              </a:rPr>
              <a:t>https://</a:t>
            </a:r>
            <a:r>
              <a:rPr lang="uk-UA" altLang="ru-RU" sz="4000" dirty="0" smtClean="0">
                <a:hlinkClick r:id="rId4"/>
              </a:rPr>
              <a:t>t.me/zno2020kh</a:t>
            </a:r>
            <a:endParaRPr lang="uk-UA" altLang="ru-RU" sz="4000" dirty="0" smtClean="0"/>
          </a:p>
          <a:p>
            <a:r>
              <a:rPr lang="uk-UA" altLang="ru-RU" sz="4000" dirty="0" smtClean="0"/>
              <a:t> </a:t>
            </a:r>
            <a:r>
              <a:rPr lang="en-US" altLang="ru-RU" sz="4000" dirty="0" smtClean="0">
                <a:solidFill>
                  <a:schemeClr val="bg2">
                    <a:lumMod val="25000"/>
                  </a:schemeClr>
                </a:solidFill>
              </a:rPr>
              <a:t>Instagram   </a:t>
            </a:r>
            <a:r>
              <a:rPr lang="en-US" altLang="ru-RU" sz="4000" dirty="0" smtClean="0"/>
              <a:t>                           </a:t>
            </a:r>
            <a:r>
              <a:rPr lang="en-US" altLang="ru-RU" sz="4000" b="1" dirty="0" smtClean="0">
                <a:solidFill>
                  <a:srgbClr val="F24E5E"/>
                </a:solidFill>
              </a:rPr>
              <a:t>zno202</a:t>
            </a:r>
            <a:r>
              <a:rPr lang="uk-UA" altLang="ru-RU" sz="4000" b="1" dirty="0" smtClean="0">
                <a:solidFill>
                  <a:srgbClr val="F24E5E"/>
                </a:solidFill>
              </a:rPr>
              <a:t>1</a:t>
            </a:r>
            <a:r>
              <a:rPr lang="en-US" altLang="ru-RU" sz="4000" b="1" dirty="0" err="1" smtClean="0">
                <a:solidFill>
                  <a:srgbClr val="F24E5E"/>
                </a:solidFill>
              </a:rPr>
              <a:t>kh</a:t>
            </a:r>
            <a:endParaRPr lang="uk-UA" altLang="ru-RU" sz="4000" b="1" dirty="0">
              <a:solidFill>
                <a:srgbClr val="F24E5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167260" y="5347678"/>
            <a:ext cx="457073" cy="420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8339"/>
          <a:stretch/>
        </p:blipFill>
        <p:spPr>
          <a:xfrm>
            <a:off x="167260" y="5849616"/>
            <a:ext cx="507357" cy="5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7" y="1370181"/>
            <a:ext cx="1161468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333333"/>
                </a:solidFill>
                <a:latin typeface="Segoe UI" panose="020B0502040204020203" pitchFamily="34" charset="0"/>
              </a:rPr>
              <a:t>Пробне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 ЗНО </a:t>
            </a:r>
            <a:r>
              <a:rPr lang="ru-RU" sz="3600" dirty="0" err="1" smtClean="0">
                <a:solidFill>
                  <a:srgbClr val="333333"/>
                </a:solidFill>
                <a:latin typeface="Segoe UI" panose="020B0502040204020203" pitchFamily="34" charset="0"/>
              </a:rPr>
              <a:t>дає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можливість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:</a:t>
            </a:r>
          </a:p>
          <a:p>
            <a:pPr algn="ctr"/>
            <a:endParaRPr lang="ru-RU" sz="3600" dirty="0" smtClean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dirty="0" err="1" smtClean="0"/>
              <a:t>ознайомитись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4400" b="1" dirty="0"/>
              <a:t>процедурою</a:t>
            </a:r>
            <a:r>
              <a:rPr lang="ru-RU" sz="3600" dirty="0"/>
              <a:t>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smtClean="0"/>
              <a:t>ЗНО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психологічно</a:t>
            </a:r>
            <a:r>
              <a:rPr lang="ru-RU" sz="3600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налаштуватися</a:t>
            </a:r>
            <a:r>
              <a:rPr lang="ru-RU" sz="3600" dirty="0">
                <a:solidFill>
                  <a:srgbClr val="333333"/>
                </a:solidFill>
                <a:latin typeface="Segoe UI" panose="020B0502040204020203" pitchFamily="34" charset="0"/>
              </a:rPr>
              <a:t> на </a:t>
            </a: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проходження</a:t>
            </a:r>
            <a:r>
              <a:rPr lang="ru-RU" sz="3600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ЗНО</a:t>
            </a:r>
            <a:endParaRPr lang="ru-RU" sz="3600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50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ПЕРЕВАГИ ПРОБНОГО ЗНО-2021*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9559" y="6313821"/>
            <a:ext cx="10993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проведення «Пробного ЗНО» належить до повноважень Українського та регіональних центрів оцінювання якості освіти </a:t>
            </a:r>
            <a:endParaRPr lang="en-US" sz="1400" b="1" dirty="0">
              <a:solidFill>
                <a:srgbClr val="F24E5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891" y="839785"/>
            <a:ext cx="11674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проведення пробного ЗНО ВІДПОВІДАЄ процедурі основного ЗНО (залучаються сертифіковані фахівці)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ЗАВДАННЯ пробного ЗНО ВІДПОВІДАЮТЬ вимогам Програм, характеристикам і структурі сертифікаційних робіт ЗНО поточного року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БЛАНКИ відповідей пробного ЗНО ІДЕНТИЧНІ до бланків основного ЗНО поточного року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РЕЗУЛЬТАТИ ВСТАНОВЛЮЮТЬСЯ за шкалою 1-12 та шкалою 100-200 балів (у разі подолання порогу «склав/не склав») серед учасників пробного ЗНО поточного року по всій Україні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ВИБОРУ БУДЬ-ЯКОГО ПРЕДМЕТА ЗНО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ВИБОРУ МОВИ, якою особа бажає отримати завдання пробного тесту - українська, кримськотатарська, молдавська, польська, російська, румунська, угорська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СТВОРЕННЯ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ОСОБЛИВИХ УМОВ (для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особливими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освітніми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потребами)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присутність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перекладача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жестової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перекладача-дактилолога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аудиторії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ЗНО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зошитів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завданнями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бланків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надрукованих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шрифтом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кегл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тощо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Додатково БЕЗКОШТОВНО кожен зареєстрований на пробне ЗНО учасник має доступ до матеріалів з усіх предметів ЗНО та сервісу з визначення результатів з усіх предметів ЗНО </a:t>
            </a:r>
          </a:p>
        </p:txBody>
      </p:sp>
    </p:spTree>
    <p:extLst>
      <p:ext uri="{BB962C8B-B14F-4D97-AF65-F5344CB8AC3E}">
        <p14:creationId xmlns:p14="http://schemas.microsoft.com/office/powerpoint/2010/main" val="26433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070" t="9369" r="17364" b="35042"/>
          <a:stretch/>
        </p:blipFill>
        <p:spPr>
          <a:xfrm>
            <a:off x="1291605" y="1748118"/>
            <a:ext cx="9885911" cy="48081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1291604" y="734236"/>
            <a:ext cx="9885911" cy="839070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Зайти на сайт Харківського РЦОЯО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zno-kharkiv.org.ua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ПРОБНЕ ЗНО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1248" y="3152634"/>
            <a:ext cx="1719617" cy="2320118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08108" y="822335"/>
            <a:ext cx="9170894" cy="839070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Натиснути кнопку «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та </a:t>
            </a:r>
            <a:r>
              <a:rPr lang="uk-U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виконати кроки зазначені в інформаційних повідомленнях. Уважно заповнити електронну форму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08" y="1855013"/>
            <a:ext cx="9170894" cy="471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47028" y="734235"/>
            <a:ext cx="10233893" cy="1054223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Вибираючи один предмет із переліку, зверніть увагу, що передбачено встановлення результатів за шкалою 1-12 балів  та рейтинговою шкалою 100-200 балів, </a:t>
            </a:r>
          </a:p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 предмета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(завдання рівня стандарт)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передбачено 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 результатів за шкалою 100-200 балів</a:t>
            </a:r>
            <a:endPara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283" t="25709" r="4730" b="14943"/>
          <a:stretch/>
        </p:blipFill>
        <p:spPr>
          <a:xfrm>
            <a:off x="1347028" y="2133599"/>
            <a:ext cx="10233893" cy="45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7865" y="734235"/>
            <a:ext cx="10066264" cy="1054223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предметів історія України, математика, математика (завдання рівня стандарт), фізика, хімія, біологія, географія Ви можете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мову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якою бажаєте отримати завдання пробного ЗНО – українська, кримськотатарська, молдавська, польська, російська, румунська, угорська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85" y="2031319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7" y="734236"/>
            <a:ext cx="10033553" cy="1282823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заповнення електронної форми реєстраційної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веб-сайті ХРЦОЯО створюється інформаційна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 учасника пробного ЗНО (Особистий кабінет), доступ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якої здійснюється за персональним кодом та РІN-кодом, які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ЗБЕРЕГТИ,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 погодившись з Порядком проведення пробного ЗНО-2021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4" y="2122567"/>
            <a:ext cx="9185180" cy="44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175246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заходу в Особистий кабінет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січня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 має роздрукувати реєстраційну заяву, перевірити зазначені дані, поставити підпис та завантажити  у вигляді відсканованого зображення  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 *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JPG/ .PNG/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Заява, яка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визначеним вимогам,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буде розглянута та підтверджена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64" y="2420472"/>
            <a:ext cx="5257432" cy="368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08" y="2420472"/>
            <a:ext cx="4895850" cy="367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12700</TotalTime>
  <Words>706</Words>
  <Application>Microsoft Office PowerPoint</Application>
  <PresentationFormat>Широкоэкранный</PresentationFormat>
  <Paragraphs>78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ADMIN</cp:lastModifiedBy>
  <cp:revision>393</cp:revision>
  <cp:lastPrinted>2019-12-09T10:20:58Z</cp:lastPrinted>
  <dcterms:created xsi:type="dcterms:W3CDTF">2019-04-04T08:53:31Z</dcterms:created>
  <dcterms:modified xsi:type="dcterms:W3CDTF">2020-12-22T08:18:07Z</dcterms:modified>
</cp:coreProperties>
</file>